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9" autoAdjust="0"/>
  </p:normalViewPr>
  <p:slideViewPr>
    <p:cSldViewPr>
      <p:cViewPr varScale="1">
        <p:scale>
          <a:sx n="87" d="100"/>
          <a:sy n="87" d="100"/>
        </p:scale>
        <p:origin x="-792"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A98AF03-7270-45C2-A683-C5E353EF01A5}" type="datetime4">
              <a:rPr lang="en-US" smtClean="0"/>
              <a:pPr/>
              <a:t>September 6, 2021</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8B37D5FE-740C-46F5-801A-FA5477D9711F}"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A93482-8E69-40F7-BCAD-5662A6CADB27}" type="datetime4">
              <a:rPr lang="en-US" smtClean="0"/>
              <a:pPr/>
              <a:t>September 6,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September 6,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8B37D5FE-740C-46F5-801A-FA5477D971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25A706-D8F2-4D1A-855A-CADC92600C26}" type="datetime4">
              <a:rPr lang="en-US" smtClean="0"/>
              <a:pPr/>
              <a:t>September 6,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9B4F123-1704-49AC-9D15-C4B1462B8014}" type="datetime4">
              <a:rPr lang="en-US" smtClean="0"/>
              <a:pPr/>
              <a:t>September 6, 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3127EC2-47FB-48A1-8644-C8A81DDAA119}" type="datetime4">
              <a:rPr lang="en-US" smtClean="0"/>
              <a:pPr/>
              <a:t>September 6, 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September 6, 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C49BF1-FCD3-4395-8FF6-0047AF66228E}" type="datetime4">
              <a:rPr lang="en-US" smtClean="0"/>
              <a:pPr/>
              <a:t>September 6, 2021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September 6, 2021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FB5AFD-D735-4504-A039-ADEBB6448D55}" type="datetime4">
              <a:rPr lang="en-US" smtClean="0"/>
              <a:pPr/>
              <a:t>September 6,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B5C8118-FB93-4E87-B380-0175F2FE2167}" type="datetime4">
              <a:rPr lang="en-US" smtClean="0"/>
              <a:pPr/>
              <a:t>September 6,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6C01193-8287-4834-A286-6B880643E934}" type="datetime4">
              <a:rPr lang="en-US" smtClean="0"/>
              <a:pPr/>
              <a:t>September 6, 2021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B37D5FE-740C-46F5-801A-FA5477D9711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fi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11.jfif"/><Relationship Id="rId1" Type="http://schemas.openxmlformats.org/officeDocument/2006/relationships/slideLayout" Target="../slideLayouts/slideLayout7.xml"/><Relationship Id="rId5" Type="http://schemas.openxmlformats.org/officeDocument/2006/relationships/image" Target="../media/image8.jfif"/><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343400"/>
            <a:ext cx="3810000" cy="1524000"/>
          </a:xfrm>
        </p:spPr>
        <p:txBody>
          <a:bodyPr/>
          <a:lstStyle/>
          <a:p>
            <a:r>
              <a:rPr lang="en-US" dirty="0" smtClean="0">
                <a:solidFill>
                  <a:schemeClr val="tx2"/>
                </a:solidFill>
              </a:rPr>
              <a:t>VISIT ZIMBABWE</a:t>
            </a:r>
            <a:endParaRPr lang="en-US" dirty="0">
              <a:solidFill>
                <a:schemeClr val="tx2"/>
              </a:solidFill>
            </a:endParaRPr>
          </a:p>
        </p:txBody>
      </p:sp>
      <p:sp>
        <p:nvSpPr>
          <p:cNvPr id="4" name="Date Placeholder 3"/>
          <p:cNvSpPr>
            <a:spLocks noGrp="1"/>
          </p:cNvSpPr>
          <p:nvPr>
            <p:ph type="dt" sz="half" idx="10"/>
          </p:nvPr>
        </p:nvSpPr>
        <p:spPr>
          <a:xfrm>
            <a:off x="228600" y="-152399"/>
            <a:ext cx="3657600" cy="914400"/>
          </a:xfrm>
        </p:spPr>
        <p:txBody>
          <a:bodyPr/>
          <a:lstStyle/>
          <a:p>
            <a:r>
              <a:rPr lang="en-US" dirty="0" smtClean="0">
                <a:solidFill>
                  <a:schemeClr val="bg1"/>
                </a:solidFill>
                <a:latin typeface="Arial Black" pitchFamily="34" charset="0"/>
              </a:rPr>
              <a:t>ZEKEY MEDIA</a:t>
            </a:r>
            <a:endParaRPr lang="en-US" dirty="0">
              <a:solidFill>
                <a:schemeClr val="bg1"/>
              </a:solidFill>
              <a:latin typeface="Arial Black" pitchFamily="34" charset="0"/>
            </a:endParaRPr>
          </a:p>
        </p:txBody>
      </p:sp>
      <p:sp>
        <p:nvSpPr>
          <p:cNvPr id="5" name="Footer Placeholder 4"/>
          <p:cNvSpPr>
            <a:spLocks noGrp="1"/>
          </p:cNvSpPr>
          <p:nvPr>
            <p:ph type="ftr" sz="quarter" idx="11"/>
          </p:nvPr>
        </p:nvSpPr>
        <p:spPr>
          <a:xfrm>
            <a:off x="5410200" y="6629400"/>
            <a:ext cx="3657600" cy="762000"/>
          </a:xfrm>
        </p:spPr>
        <p:txBody>
          <a:bodyPr/>
          <a:lstStyle/>
          <a:p>
            <a:endParaRPr lang="en-US" dirty="0">
              <a:latin typeface="Arial Black" pitchFamily="34" charset="0"/>
            </a:endParaRPr>
          </a:p>
        </p:txBody>
      </p:sp>
      <p:sp>
        <p:nvSpPr>
          <p:cNvPr id="6" name="Slide Number Placeholder 5"/>
          <p:cNvSpPr>
            <a:spLocks noGrp="1"/>
          </p:cNvSpPr>
          <p:nvPr>
            <p:ph type="sldNum" sz="quarter" idx="12"/>
          </p:nvPr>
        </p:nvSpPr>
        <p:spPr>
          <a:xfrm>
            <a:off x="2590800" y="5334000"/>
            <a:ext cx="643666" cy="365125"/>
          </a:xfrm>
        </p:spPr>
        <p:txBody>
          <a:bodyPr/>
          <a:lstStyle/>
          <a:p>
            <a:fld id="{8B37D5FE-740C-46F5-801A-FA5477D9711F}" type="slidenum">
              <a:rPr lang="en-US" smtClean="0"/>
              <a:pPr/>
              <a:t>1</a:t>
            </a:fld>
            <a:endParaRPr lang="en-US" dirty="0"/>
          </a:p>
        </p:txBody>
      </p:sp>
      <p:sp>
        <p:nvSpPr>
          <p:cNvPr id="8" name="Subtitle 7"/>
          <p:cNvSpPr>
            <a:spLocks noGrp="1"/>
          </p:cNvSpPr>
          <p:nvPr>
            <p:ph type="subTitle" idx="1"/>
          </p:nvPr>
        </p:nvSpPr>
        <p:spPr>
          <a:xfrm flipV="1">
            <a:off x="5486400" y="7239000"/>
            <a:ext cx="3309803" cy="45719"/>
          </a:xfrm>
        </p:spPr>
        <p:txBody>
          <a:bodyPr>
            <a:normAutofit fontScale="25000" lnSpcReduction="20000"/>
          </a:bodyPr>
          <a:lstStyle/>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76200"/>
            <a:ext cx="6803571" cy="4572000"/>
          </a:xfrm>
          <a:prstGeom prst="rect">
            <a:avLst/>
          </a:prstGeom>
        </p:spPr>
      </p:pic>
      <p:sp>
        <p:nvSpPr>
          <p:cNvPr id="9" name="TextBox 8"/>
          <p:cNvSpPr txBox="1"/>
          <p:nvPr/>
        </p:nvSpPr>
        <p:spPr>
          <a:xfrm>
            <a:off x="4648200" y="5791200"/>
            <a:ext cx="4495801" cy="369332"/>
          </a:xfrm>
          <a:prstGeom prst="rect">
            <a:avLst/>
          </a:prstGeom>
          <a:noFill/>
        </p:spPr>
        <p:txBody>
          <a:bodyPr wrap="square" rtlCol="0">
            <a:spAutoFit/>
          </a:bodyPr>
          <a:lstStyle/>
          <a:p>
            <a:r>
              <a:rPr lang="en-US" dirty="0" smtClean="0">
                <a:latin typeface="Cooper Black" pitchFamily="18" charset="0"/>
              </a:rPr>
              <a:t>GONAREZHOU NATIONAL PARK</a:t>
            </a:r>
            <a:endParaRPr lang="en-US" dirty="0">
              <a:latin typeface="Cooper Black" pitchFamily="18" charset="0"/>
            </a:endParaRPr>
          </a:p>
        </p:txBody>
      </p:sp>
    </p:spTree>
    <p:extLst>
      <p:ext uri="{BB962C8B-B14F-4D97-AF65-F5344CB8AC3E}">
        <p14:creationId xmlns:p14="http://schemas.microsoft.com/office/powerpoint/2010/main" val="584470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 VISION</a:t>
            </a:r>
            <a:endParaRPr lang="en-US" dirty="0"/>
          </a:p>
        </p:txBody>
      </p:sp>
      <p:sp>
        <p:nvSpPr>
          <p:cNvPr id="3" name="Content Placeholder 2"/>
          <p:cNvSpPr>
            <a:spLocks noGrp="1"/>
          </p:cNvSpPr>
          <p:nvPr>
            <p:ph idx="1"/>
          </p:nvPr>
        </p:nvSpPr>
        <p:spPr/>
        <p:txBody>
          <a:bodyPr>
            <a:normAutofit lnSpcReduction="10000"/>
          </a:bodyPr>
          <a:lstStyle/>
          <a:p>
            <a:pPr marL="137160" indent="0">
              <a:buNone/>
            </a:pPr>
            <a:r>
              <a:rPr lang="en-US" dirty="0" smtClean="0"/>
              <a:t>The </a:t>
            </a:r>
            <a:r>
              <a:rPr lang="en-US" dirty="0" err="1"/>
              <a:t>Gonarezhou</a:t>
            </a:r>
            <a:r>
              <a:rPr lang="en-US" dirty="0"/>
              <a:t> Conservation Trust will protect and conserve the wilderness, biodiversity, ecological processes, wild and scenic landscapes within the park boundary. The park’s exceptional resource values will be sustained for present and future generations, while supporting its role in the Great Limpopo </a:t>
            </a:r>
            <a:r>
              <a:rPr lang="en-US" dirty="0" err="1"/>
              <a:t>Transfrontier</a:t>
            </a:r>
            <a:r>
              <a:rPr lang="en-US" dirty="0"/>
              <a:t> Conservation Area and regional economic development. The culture and history of the </a:t>
            </a:r>
            <a:r>
              <a:rPr lang="en-US" dirty="0" err="1"/>
              <a:t>Shangaan</a:t>
            </a:r>
            <a:r>
              <a:rPr lang="en-US" dirty="0"/>
              <a:t> people will be </a:t>
            </a:r>
            <a:r>
              <a:rPr lang="en-US" dirty="0" err="1"/>
              <a:t>recognised</a:t>
            </a:r>
            <a:r>
              <a:rPr lang="en-US" dirty="0"/>
              <a:t> as one of the key components of the park.</a:t>
            </a:r>
          </a:p>
          <a:p>
            <a:endParaRPr lang="en-US" dirty="0"/>
          </a:p>
        </p:txBody>
      </p:sp>
      <p:sp>
        <p:nvSpPr>
          <p:cNvPr id="4" name="Date Placeholder 3"/>
          <p:cNvSpPr>
            <a:spLocks noGrp="1"/>
          </p:cNvSpPr>
          <p:nvPr>
            <p:ph type="dt" sz="half" idx="10"/>
          </p:nvPr>
        </p:nvSpPr>
        <p:spPr/>
        <p:txBody>
          <a:bodyPr/>
          <a:lstStyle/>
          <a:p>
            <a:r>
              <a:rPr lang="en-US" dirty="0" smtClean="0"/>
              <a:t>ZEKEY MEDIA</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2</a:t>
            </a:fld>
            <a:endParaRPr lang="en-US"/>
          </a:p>
        </p:txBody>
      </p:sp>
    </p:spTree>
    <p:extLst>
      <p:ext uri="{BB962C8B-B14F-4D97-AF65-F5344CB8AC3E}">
        <p14:creationId xmlns:p14="http://schemas.microsoft.com/office/powerpoint/2010/main" val="404331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KUDU</a:t>
            </a:r>
            <a:endParaRPr lang="en-US" dirty="0"/>
          </a:p>
        </p:txBody>
      </p:sp>
      <p:pic>
        <p:nvPicPr>
          <p:cNvPr id="8" name="Picture Placeholder 7"/>
          <p:cNvPicPr>
            <a:picLocks noGrp="1" noChangeAspect="1"/>
          </p:cNvPicPr>
          <p:nvPr>
            <p:ph type="pic" idx="1"/>
          </p:nvPr>
        </p:nvPicPr>
        <p:blipFill>
          <a:blip r:embed="rId2">
            <a:extLst>
              <a:ext uri="{28A0092B-C50C-407E-A947-70E740481C1C}">
                <a14:useLocalDpi xmlns:a14="http://schemas.microsoft.com/office/drawing/2010/main" val="0"/>
              </a:ext>
            </a:extLst>
          </a:blip>
          <a:srcRect l="5831" r="5831"/>
          <a:stretch>
            <a:fillRect/>
          </a:stretch>
        </p:blipFill>
        <p:spPr/>
      </p:pic>
      <p:sp>
        <p:nvSpPr>
          <p:cNvPr id="4" name="Text Placeholder 3"/>
          <p:cNvSpPr>
            <a:spLocks noGrp="1"/>
          </p:cNvSpPr>
          <p:nvPr>
            <p:ph type="body" sz="half" idx="2"/>
          </p:nvPr>
        </p:nvSpPr>
        <p:spPr/>
        <p:txBody>
          <a:bodyPr/>
          <a:lstStyle/>
          <a:p>
            <a:endParaRPr lang="en-US"/>
          </a:p>
        </p:txBody>
      </p:sp>
      <p:sp>
        <p:nvSpPr>
          <p:cNvPr id="5" name="Date Placeholder 4"/>
          <p:cNvSpPr>
            <a:spLocks noGrp="1"/>
          </p:cNvSpPr>
          <p:nvPr>
            <p:ph type="dt" sz="half" idx="10"/>
          </p:nvPr>
        </p:nvSpPr>
        <p:spPr/>
        <p:txBody>
          <a:bodyPr/>
          <a:lstStyle/>
          <a:p>
            <a:r>
              <a:rPr lang="en-US" dirty="0" smtClean="0"/>
              <a:t>ZEKEY MDIA</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3</a:t>
            </a:fld>
            <a:endParaRPr lang="en-US"/>
          </a:p>
        </p:txBody>
      </p:sp>
    </p:spTree>
    <p:extLst>
      <p:ext uri="{BB962C8B-B14F-4D97-AF65-F5344CB8AC3E}">
        <p14:creationId xmlns:p14="http://schemas.microsoft.com/office/powerpoint/2010/main" val="951050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THE PARK</a:t>
            </a:r>
            <a:endParaRPr lang="en-US" dirty="0"/>
          </a:p>
        </p:txBody>
      </p:sp>
      <p:sp>
        <p:nvSpPr>
          <p:cNvPr id="3" name="Content Placeholder 2"/>
          <p:cNvSpPr>
            <a:spLocks noGrp="1"/>
          </p:cNvSpPr>
          <p:nvPr>
            <p:ph idx="1"/>
          </p:nvPr>
        </p:nvSpPr>
        <p:spPr/>
        <p:txBody>
          <a:bodyPr>
            <a:normAutofit fontScale="77500" lnSpcReduction="20000"/>
          </a:bodyPr>
          <a:lstStyle/>
          <a:p>
            <a:pPr marL="137160" indent="0">
              <a:buNone/>
            </a:pPr>
            <a:r>
              <a:rPr lang="en-US" dirty="0" smtClean="0"/>
              <a:t>The </a:t>
            </a:r>
            <a:r>
              <a:rPr lang="en-US" dirty="0"/>
              <a:t>5,035 km² </a:t>
            </a:r>
            <a:r>
              <a:rPr lang="en-US" dirty="0" err="1"/>
              <a:t>Gonarezhou</a:t>
            </a:r>
            <a:r>
              <a:rPr lang="en-US" dirty="0"/>
              <a:t> National Park is the second largest national park in Zimbabwe, and plays host to a globally significant population of African elephant, currently numbering close to 11,000 animals. The protected area was established in 1934 as a Game Reserve and proclaimed as a national park in 1975. The park is situated within the relatively remote southeast-corner of Zimbabwe on the border with Mozambique, with which it shares a 100 km boundary. The Park forms an integral part of one of the largest conservation areas in the world – the Greater Limpopo </a:t>
            </a:r>
            <a:r>
              <a:rPr lang="en-US" dirty="0" err="1"/>
              <a:t>Transfrontier</a:t>
            </a:r>
            <a:r>
              <a:rPr lang="en-US" dirty="0"/>
              <a:t> Park (GLTP – established in 2002), which joins some of the most iconic national parks of Zimbabwe, Mozambique and South Africa in a conservation area covering some 35,000 km². GNP also plays an important part of the Greater Limpopo </a:t>
            </a:r>
            <a:r>
              <a:rPr lang="en-US" dirty="0" err="1"/>
              <a:t>Transfrontier</a:t>
            </a:r>
            <a:r>
              <a:rPr lang="en-US" dirty="0"/>
              <a:t> Conservation Area (GLTFCA) which incorporates national parks, private land and concessions, and communal areas in all three countries, spanning around 100,000 km².</a:t>
            </a:r>
          </a:p>
          <a:p>
            <a:endParaRPr lang="en-US" dirty="0"/>
          </a:p>
        </p:txBody>
      </p:sp>
      <p:sp>
        <p:nvSpPr>
          <p:cNvPr id="4" name="Date Placeholder 3"/>
          <p:cNvSpPr>
            <a:spLocks noGrp="1"/>
          </p:cNvSpPr>
          <p:nvPr>
            <p:ph type="dt" sz="half" idx="10"/>
          </p:nvPr>
        </p:nvSpPr>
        <p:spPr/>
        <p:txBody>
          <a:bodyPr/>
          <a:lstStyle/>
          <a:p>
            <a:r>
              <a:rPr lang="en-US" dirty="0" smtClean="0"/>
              <a:t>ZEKEY MEDIA</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4</a:t>
            </a:fld>
            <a:endParaRPr lang="en-US"/>
          </a:p>
        </p:txBody>
      </p:sp>
    </p:spTree>
    <p:extLst>
      <p:ext uri="{BB962C8B-B14F-4D97-AF65-F5344CB8AC3E}">
        <p14:creationId xmlns:p14="http://schemas.microsoft.com/office/powerpoint/2010/main" val="1523699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SCENIC LANDSCAPES</a:t>
            </a:r>
            <a:endParaRPr lang="en-US" dirty="0"/>
          </a:p>
        </p:txBody>
      </p:sp>
      <p:sp>
        <p:nvSpPr>
          <p:cNvPr id="3" name="Content Placeholder 2"/>
          <p:cNvSpPr>
            <a:spLocks noGrp="1"/>
          </p:cNvSpPr>
          <p:nvPr>
            <p:ph idx="1"/>
          </p:nvPr>
        </p:nvSpPr>
        <p:spPr>
          <a:xfrm>
            <a:off x="4495800" y="1219200"/>
            <a:ext cx="4343400" cy="5090160"/>
          </a:xfrm>
        </p:spPr>
        <p:txBody>
          <a:bodyPr>
            <a:normAutofit fontScale="55000" lnSpcReduction="20000"/>
          </a:bodyPr>
          <a:lstStyle/>
          <a:p>
            <a:endParaRPr lang="en-US" dirty="0"/>
          </a:p>
          <a:p>
            <a:pPr marL="137160" indent="0">
              <a:buNone/>
            </a:pPr>
            <a:r>
              <a:rPr lang="en-US" dirty="0" smtClean="0"/>
              <a:t>The </a:t>
            </a:r>
            <a:r>
              <a:rPr lang="en-US" dirty="0"/>
              <a:t>landscape is scenic as a result of various sandstone incisions. The spectacular </a:t>
            </a:r>
            <a:r>
              <a:rPr lang="en-US" dirty="0" err="1"/>
              <a:t>Chilojo</a:t>
            </a:r>
            <a:r>
              <a:rPr lang="en-US" dirty="0"/>
              <a:t> Cliffs, at more than 180m high, lies at the heart of the Park  and are a result of the river incision of the sandstones. Perennial and temporal pans are also a common feature. Apart from the two extensive pans near the Save/</a:t>
            </a:r>
            <a:r>
              <a:rPr lang="en-US" dirty="0" err="1"/>
              <a:t>Runde</a:t>
            </a:r>
            <a:r>
              <a:rPr lang="en-US" dirty="0"/>
              <a:t> junction (</a:t>
            </a:r>
            <a:r>
              <a:rPr lang="en-US" dirty="0" err="1"/>
              <a:t>Tembwehata</a:t>
            </a:r>
            <a:r>
              <a:rPr lang="en-US" dirty="0"/>
              <a:t> and </a:t>
            </a:r>
            <a:r>
              <a:rPr lang="en-US" dirty="0" err="1"/>
              <a:t>Machaniwa</a:t>
            </a:r>
            <a:r>
              <a:rPr lang="en-US" dirty="0"/>
              <a:t>) there are a number of larger pans which hold water well into the dry season. Steep rocky gorges with falls and rapids characterize sections of the Save, </a:t>
            </a:r>
            <a:r>
              <a:rPr lang="en-US" dirty="0" err="1"/>
              <a:t>Runde</a:t>
            </a:r>
            <a:r>
              <a:rPr lang="en-US" dirty="0"/>
              <a:t> and </a:t>
            </a:r>
            <a:r>
              <a:rPr lang="en-US" dirty="0" err="1"/>
              <a:t>Mwenezi</a:t>
            </a:r>
            <a:r>
              <a:rPr lang="en-US" dirty="0"/>
              <a:t> rivers. Noticeable peaks in the north are </a:t>
            </a:r>
            <a:r>
              <a:rPr lang="en-US" dirty="0" err="1"/>
              <a:t>Makamandima</a:t>
            </a:r>
            <a:r>
              <a:rPr lang="en-US" dirty="0"/>
              <a:t> (578m) and </a:t>
            </a:r>
            <a:r>
              <a:rPr lang="en-US" dirty="0" err="1"/>
              <a:t>Mutandahwe</a:t>
            </a:r>
            <a:r>
              <a:rPr lang="en-US" dirty="0"/>
              <a:t> (571m), with </a:t>
            </a:r>
            <a:r>
              <a:rPr lang="en-US" dirty="0" err="1"/>
              <a:t>Nyamgtongwe</a:t>
            </a:r>
            <a:r>
              <a:rPr lang="en-US" dirty="0"/>
              <a:t> (516m) in the center, and Red Hills in the south of the Park. The Save </a:t>
            </a:r>
            <a:r>
              <a:rPr lang="en-US" dirty="0" err="1"/>
              <a:t>Runde</a:t>
            </a:r>
            <a:r>
              <a:rPr lang="en-US" dirty="0"/>
              <a:t> junction is 165m above sea level and is the lowest point in Zimbabwe.</a:t>
            </a:r>
          </a:p>
          <a:p>
            <a:endParaRPr lang="en-US" dirty="0"/>
          </a:p>
        </p:txBody>
      </p:sp>
      <p:sp>
        <p:nvSpPr>
          <p:cNvPr id="4" name="Date Placeholder 3"/>
          <p:cNvSpPr>
            <a:spLocks noGrp="1"/>
          </p:cNvSpPr>
          <p:nvPr>
            <p:ph type="dt" sz="half" idx="10"/>
          </p:nvPr>
        </p:nvSpPr>
        <p:spPr/>
        <p:txBody>
          <a:bodyPr/>
          <a:lstStyle/>
          <a:p>
            <a:r>
              <a:rPr lang="en-US" dirty="0" smtClean="0"/>
              <a:t>ZEKEY MEDIA</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5</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447799"/>
            <a:ext cx="4419600" cy="3470331"/>
          </a:xfrm>
          <a:prstGeom prst="rect">
            <a:avLst/>
          </a:prstGeom>
        </p:spPr>
      </p:pic>
    </p:spTree>
    <p:extLst>
      <p:ext uri="{BB962C8B-B14F-4D97-AF65-F5344CB8AC3E}">
        <p14:creationId xmlns:p14="http://schemas.microsoft.com/office/powerpoint/2010/main" val="1350515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SEASONS</a:t>
            </a:r>
            <a:endParaRPr lang="en-US" dirty="0"/>
          </a:p>
        </p:txBody>
      </p:sp>
      <p:sp>
        <p:nvSpPr>
          <p:cNvPr id="3" name="Text Placeholder 2"/>
          <p:cNvSpPr>
            <a:spLocks noGrp="1"/>
          </p:cNvSpPr>
          <p:nvPr>
            <p:ph type="body" idx="2"/>
          </p:nvPr>
        </p:nvSpPr>
        <p:spPr/>
        <p:txBody>
          <a:bodyPr/>
          <a:lstStyle/>
          <a:p>
            <a:r>
              <a:rPr lang="en-US" dirty="0" smtClean="0"/>
              <a:t>BEAUTIFUL</a:t>
            </a:r>
            <a:endParaRPr lang="en-US" dirty="0"/>
          </a:p>
        </p:txBody>
      </p:sp>
      <p:sp>
        <p:nvSpPr>
          <p:cNvPr id="4" name="Content Placeholder 3"/>
          <p:cNvSpPr>
            <a:spLocks noGrp="1"/>
          </p:cNvSpPr>
          <p:nvPr>
            <p:ph sz="half" idx="1"/>
          </p:nvPr>
        </p:nvSpPr>
        <p:spPr/>
        <p:txBody>
          <a:bodyPr>
            <a:normAutofit fontScale="85000" lnSpcReduction="20000"/>
          </a:bodyPr>
          <a:lstStyle/>
          <a:p>
            <a:pPr marL="137160" indent="0">
              <a:buNone/>
            </a:pPr>
            <a:r>
              <a:rPr lang="en-US" dirty="0" smtClean="0"/>
              <a:t>The </a:t>
            </a:r>
            <a:r>
              <a:rPr lang="en-US" dirty="0"/>
              <a:t>park experiences a short dry winter season in June and July with temperatures below 30C and a hot wet summer season from November to April when temperatures can exceed 40C. The remaining months are hot and dry.</a:t>
            </a:r>
          </a:p>
          <a:p>
            <a:pPr marL="137160" indent="0">
              <a:buNone/>
            </a:pPr>
            <a:r>
              <a:rPr lang="en-US" dirty="0"/>
              <a:t>The mean annual rainfall is 466 mm but is highly variable. Two severe droughts have occurred since 1961 and the 1991/1992 drought led to the death of large numbers of wildlife. </a:t>
            </a:r>
            <a:r>
              <a:rPr lang="en-US" dirty="0" err="1"/>
              <a:t>Mabalauta</a:t>
            </a:r>
            <a:r>
              <a:rPr lang="en-US" dirty="0"/>
              <a:t> and </a:t>
            </a:r>
            <a:r>
              <a:rPr lang="en-US" dirty="0" err="1"/>
              <a:t>Chipinda</a:t>
            </a:r>
            <a:r>
              <a:rPr lang="en-US" dirty="0"/>
              <a:t> areas are open throughout the year. During the rainy season (November – April), access to certain parts of the Park is restricted and the visitor should consult with the Park’s offices before undertaking game drives.</a:t>
            </a:r>
          </a:p>
          <a:p>
            <a:endParaRPr lang="en-US" dirty="0"/>
          </a:p>
        </p:txBody>
      </p:sp>
      <p:sp>
        <p:nvSpPr>
          <p:cNvPr id="5" name="Date Placeholder 4"/>
          <p:cNvSpPr>
            <a:spLocks noGrp="1"/>
          </p:cNvSpPr>
          <p:nvPr>
            <p:ph type="dt" sz="half" idx="10"/>
          </p:nvPr>
        </p:nvSpPr>
        <p:spPr/>
        <p:txBody>
          <a:bodyPr/>
          <a:lstStyle/>
          <a:p>
            <a:r>
              <a:rPr lang="en-US" dirty="0" smtClean="0"/>
              <a:t>ZEKEY MEDIA</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6</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680" y="1779814"/>
            <a:ext cx="3389630" cy="2563586"/>
          </a:xfrm>
          <a:prstGeom prst="rect">
            <a:avLst/>
          </a:prstGeom>
        </p:spPr>
      </p:pic>
    </p:spTree>
    <p:extLst>
      <p:ext uri="{BB962C8B-B14F-4D97-AF65-F5344CB8AC3E}">
        <p14:creationId xmlns:p14="http://schemas.microsoft.com/office/powerpoint/2010/main" val="3958759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WILDLIFE AND HABITANTS</a:t>
            </a:r>
            <a:endParaRPr lang="en-US" dirty="0"/>
          </a:p>
        </p:txBody>
      </p:sp>
      <p:sp>
        <p:nvSpPr>
          <p:cNvPr id="3" name="Text Placeholder 2"/>
          <p:cNvSpPr>
            <a:spLocks noGrp="1"/>
          </p:cNvSpPr>
          <p:nvPr>
            <p:ph type="body" idx="1"/>
          </p:nvPr>
        </p:nvSpPr>
        <p:spPr/>
        <p:txBody>
          <a:bodyPr/>
          <a:lstStyle/>
          <a:p>
            <a:r>
              <a:rPr lang="en-US" dirty="0" smtClean="0"/>
              <a:t>WOODLANDS</a:t>
            </a:r>
            <a:endParaRPr lang="en-US" dirty="0"/>
          </a:p>
        </p:txBody>
      </p:sp>
      <p:sp>
        <p:nvSpPr>
          <p:cNvPr id="4" name="Text Placeholder 3"/>
          <p:cNvSpPr>
            <a:spLocks noGrp="1"/>
          </p:cNvSpPr>
          <p:nvPr>
            <p:ph type="body" sz="half" idx="3"/>
          </p:nvPr>
        </p:nvSpPr>
        <p:spPr/>
        <p:txBody>
          <a:bodyPr/>
          <a:lstStyle/>
          <a:p>
            <a:r>
              <a:rPr lang="en-US" dirty="0" smtClean="0"/>
              <a:t>ELEPHANTS</a:t>
            </a:r>
            <a:endParaRPr lang="en-US" dirty="0"/>
          </a:p>
        </p:txBody>
      </p:sp>
      <p:sp>
        <p:nvSpPr>
          <p:cNvPr id="5" name="Content Placeholder 4"/>
          <p:cNvSpPr>
            <a:spLocks noGrp="1"/>
          </p:cNvSpPr>
          <p:nvPr>
            <p:ph sz="quarter" idx="2"/>
          </p:nvPr>
        </p:nvSpPr>
        <p:spPr/>
        <p:txBody>
          <a:bodyPr>
            <a:normAutofit fontScale="55000" lnSpcReduction="20000"/>
          </a:bodyPr>
          <a:lstStyle/>
          <a:p>
            <a:pPr marL="137160" indent="0">
              <a:buNone/>
            </a:pPr>
            <a:r>
              <a:rPr lang="en-US" dirty="0" smtClean="0"/>
              <a:t>Structurally </a:t>
            </a:r>
            <a:r>
              <a:rPr lang="en-US" dirty="0"/>
              <a:t>the GNP is dominated by various types of woodland, ranging from alluvial woodlands, to </a:t>
            </a:r>
            <a:r>
              <a:rPr lang="en-US" dirty="0" err="1"/>
              <a:t>mopane</a:t>
            </a:r>
            <a:r>
              <a:rPr lang="en-US" dirty="0"/>
              <a:t> woodlands on heavier soils on basalts, igneous intrusive rocks and parts of the </a:t>
            </a:r>
            <a:r>
              <a:rPr lang="en-US" dirty="0" err="1"/>
              <a:t>Malvernia</a:t>
            </a:r>
            <a:r>
              <a:rPr lang="en-US" dirty="0"/>
              <a:t> Beds, plus various </a:t>
            </a:r>
            <a:r>
              <a:rPr lang="en-US" dirty="0" err="1"/>
              <a:t>Guibourtia</a:t>
            </a:r>
            <a:r>
              <a:rPr lang="en-US" dirty="0"/>
              <a:t> and </a:t>
            </a:r>
            <a:r>
              <a:rPr lang="en-US" dirty="0" err="1"/>
              <a:t>Combretum</a:t>
            </a:r>
            <a:r>
              <a:rPr lang="en-US" dirty="0"/>
              <a:t> dominated woodlands, principally on the sandier soils of the </a:t>
            </a:r>
            <a:r>
              <a:rPr lang="en-US" dirty="0" err="1"/>
              <a:t>Malvernia</a:t>
            </a:r>
            <a:r>
              <a:rPr lang="en-US" dirty="0"/>
              <a:t> Beds but also covering much of the northern granophyre. There are additional localized occurrences of </a:t>
            </a:r>
            <a:r>
              <a:rPr lang="en-US" dirty="0" err="1"/>
              <a:t>miombo</a:t>
            </a:r>
            <a:r>
              <a:rPr lang="en-US" dirty="0"/>
              <a:t> (</a:t>
            </a:r>
            <a:r>
              <a:rPr lang="en-US" dirty="0" err="1"/>
              <a:t>Brachystegia</a:t>
            </a:r>
            <a:r>
              <a:rPr lang="en-US" dirty="0"/>
              <a:t> </a:t>
            </a:r>
            <a:r>
              <a:rPr lang="en-US" dirty="0" err="1"/>
              <a:t>spiciformis</a:t>
            </a:r>
            <a:r>
              <a:rPr lang="en-US" dirty="0"/>
              <a:t>, B. </a:t>
            </a:r>
            <a:r>
              <a:rPr lang="en-US" dirty="0" err="1"/>
              <a:t>tamarindoides</a:t>
            </a:r>
            <a:r>
              <a:rPr lang="en-US" dirty="0"/>
              <a:t> subsp. </a:t>
            </a:r>
            <a:r>
              <a:rPr lang="en-US" dirty="0" err="1"/>
              <a:t>torrei</a:t>
            </a:r>
            <a:r>
              <a:rPr lang="en-US" dirty="0"/>
              <a:t> and </a:t>
            </a:r>
            <a:r>
              <a:rPr lang="en-US" dirty="0" err="1"/>
              <a:t>Julbernardia</a:t>
            </a:r>
            <a:r>
              <a:rPr lang="en-US" dirty="0"/>
              <a:t> </a:t>
            </a:r>
            <a:r>
              <a:rPr lang="en-US" dirty="0" err="1"/>
              <a:t>globiflora</a:t>
            </a:r>
            <a:r>
              <a:rPr lang="en-US" dirty="0"/>
              <a:t>), </a:t>
            </a:r>
            <a:r>
              <a:rPr lang="en-US" dirty="0" err="1"/>
              <a:t>Androstachys</a:t>
            </a:r>
            <a:r>
              <a:rPr lang="en-US" dirty="0"/>
              <a:t> and </a:t>
            </a:r>
            <a:r>
              <a:rPr lang="en-US" dirty="0" err="1"/>
              <a:t>Spirostachys</a:t>
            </a:r>
            <a:r>
              <a:rPr lang="en-US" dirty="0"/>
              <a:t> woodlands to closed woodlands, plus dry forest patches (on alluvium), thickets (on the </a:t>
            </a:r>
            <a:r>
              <a:rPr lang="en-US" dirty="0" err="1"/>
              <a:t>Malvernia</a:t>
            </a:r>
            <a:r>
              <a:rPr lang="en-US" dirty="0"/>
              <a:t> sands), </a:t>
            </a:r>
            <a:r>
              <a:rPr lang="en-US" dirty="0" err="1"/>
              <a:t>bushlands</a:t>
            </a:r>
            <a:r>
              <a:rPr lang="en-US" dirty="0"/>
              <a:t> (principally scrub </a:t>
            </a:r>
            <a:r>
              <a:rPr lang="en-US" dirty="0" err="1"/>
              <a:t>mopane</a:t>
            </a:r>
            <a:r>
              <a:rPr lang="en-US" dirty="0"/>
              <a:t> on basalts and </a:t>
            </a:r>
            <a:r>
              <a:rPr lang="en-US" dirty="0" err="1"/>
              <a:t>Malvernia</a:t>
            </a:r>
            <a:r>
              <a:rPr lang="en-US" dirty="0"/>
              <a:t> Beds) and wooded grasslands (mainly on the eastern granophyre portion). Natural grasslands are virtually absent, as are Acacia woodlands, whilst aquatic systems are limited to the three main rivers, the two artificial dams/weirs, plus numerous small and mostly seasonal pans.</a:t>
            </a:r>
          </a:p>
          <a:p>
            <a:endParaRPr lang="en-US" dirty="0"/>
          </a:p>
        </p:txBody>
      </p:sp>
      <p:pic>
        <p:nvPicPr>
          <p:cNvPr id="10" name="Content Placeholder 9"/>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343400" y="2743200"/>
            <a:ext cx="4834165" cy="2819400"/>
          </a:xfrm>
        </p:spPr>
      </p:pic>
      <p:sp>
        <p:nvSpPr>
          <p:cNvPr id="7" name="Date Placeholder 6"/>
          <p:cNvSpPr>
            <a:spLocks noGrp="1"/>
          </p:cNvSpPr>
          <p:nvPr>
            <p:ph type="dt" sz="half" idx="10"/>
          </p:nvPr>
        </p:nvSpPr>
        <p:spPr/>
        <p:txBody>
          <a:bodyPr/>
          <a:lstStyle/>
          <a:p>
            <a:r>
              <a:rPr lang="en-US" dirty="0" smtClean="0"/>
              <a:t>ZEKEY MEDIA</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37D5FE-740C-46F5-801A-FA5477D9711F}" type="slidenum">
              <a:rPr lang="en-US" smtClean="0"/>
              <a:pPr/>
              <a:t>7</a:t>
            </a:fld>
            <a:endParaRPr lang="en-US"/>
          </a:p>
        </p:txBody>
      </p:sp>
    </p:spTree>
    <p:extLst>
      <p:ext uri="{BB962C8B-B14F-4D97-AF65-F5344CB8AC3E}">
        <p14:creationId xmlns:p14="http://schemas.microsoft.com/office/powerpoint/2010/main" val="1323999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WILDLIFE AND HABITANTS</a:t>
            </a:r>
            <a:endParaRPr lang="en-US" dirty="0"/>
          </a:p>
        </p:txBody>
      </p:sp>
      <p:sp>
        <p:nvSpPr>
          <p:cNvPr id="3" name="Content Placeholder 2"/>
          <p:cNvSpPr>
            <a:spLocks noGrp="1"/>
          </p:cNvSpPr>
          <p:nvPr>
            <p:ph idx="1"/>
          </p:nvPr>
        </p:nvSpPr>
        <p:spPr/>
        <p:txBody>
          <a:bodyPr>
            <a:normAutofit fontScale="70000" lnSpcReduction="20000"/>
          </a:bodyPr>
          <a:lstStyle/>
          <a:p>
            <a:pPr marL="137160" indent="0">
              <a:buNone/>
            </a:pPr>
            <a:r>
              <a:rPr lang="en-US" dirty="0"/>
              <a:t>Floristically the area forms part of the </a:t>
            </a:r>
            <a:r>
              <a:rPr lang="en-US" dirty="0" err="1"/>
              <a:t>Zambezian</a:t>
            </a:r>
            <a:r>
              <a:rPr lang="en-US" dirty="0"/>
              <a:t> Regional Centre of Endemism (White, 1983), which includes all of Zimbabwe, Zambia and Malawi plus parts of Mozambique, South Africa, Botswana, Namibia, Angola, Democratic Republic of Congo and Tanzania.</a:t>
            </a:r>
          </a:p>
          <a:p>
            <a:pPr marL="137160" indent="0">
              <a:buNone/>
            </a:pPr>
            <a:r>
              <a:rPr lang="en-US" dirty="0"/>
              <a:t>Fifty fish species have been recorded in </a:t>
            </a:r>
            <a:r>
              <a:rPr lang="en-US" dirty="0" err="1"/>
              <a:t>Gonarezhou</a:t>
            </a:r>
            <a:r>
              <a:rPr lang="en-US" dirty="0"/>
              <a:t>, primarily from the Save and </a:t>
            </a:r>
            <a:r>
              <a:rPr lang="en-US" dirty="0" err="1"/>
              <a:t>Runde</a:t>
            </a:r>
            <a:r>
              <a:rPr lang="en-US" dirty="0"/>
              <a:t> Rivers, but recent declines in water quality and flow patterns of the major rivers may have reduced this number. The killifish </a:t>
            </a:r>
            <a:r>
              <a:rPr lang="en-US" dirty="0" err="1"/>
              <a:t>Nothobrancius</a:t>
            </a:r>
            <a:r>
              <a:rPr lang="en-US" dirty="0"/>
              <a:t> </a:t>
            </a:r>
            <a:r>
              <a:rPr lang="en-US" dirty="0" err="1"/>
              <a:t>fuzeri</a:t>
            </a:r>
            <a:r>
              <a:rPr lang="en-US" dirty="0"/>
              <a:t> has historically been only found in pans of the </a:t>
            </a:r>
            <a:r>
              <a:rPr lang="en-US" dirty="0" err="1"/>
              <a:t>Guluene</a:t>
            </a:r>
            <a:r>
              <a:rPr lang="en-US" dirty="0"/>
              <a:t>/</a:t>
            </a:r>
            <a:r>
              <a:rPr lang="en-US" dirty="0" err="1"/>
              <a:t>Chefu</a:t>
            </a:r>
            <a:r>
              <a:rPr lang="en-US" dirty="0"/>
              <a:t> catchment, making it a Park endemic, but recent findings seem to suggest that its distribution also extends into the drainage system downstream into Mozambique.  The Park remains it’s type locality, and probably contains the core of it’s range. Other noteworthy species include lungfish that occur in seasonal pans in the </a:t>
            </a:r>
            <a:r>
              <a:rPr lang="en-US" dirty="0" err="1"/>
              <a:t>Guluene</a:t>
            </a:r>
            <a:r>
              <a:rPr lang="en-US" dirty="0"/>
              <a:t>/</a:t>
            </a:r>
            <a:r>
              <a:rPr lang="en-US" dirty="0" err="1"/>
              <a:t>Chefu</a:t>
            </a:r>
            <a:r>
              <a:rPr lang="en-US" dirty="0"/>
              <a:t> catchment, and the Zambezi Shark and Small-tooth Sawfish, recorded at the Save/</a:t>
            </a:r>
            <a:r>
              <a:rPr lang="en-US" dirty="0" err="1"/>
              <a:t>Runde</a:t>
            </a:r>
            <a:r>
              <a:rPr lang="en-US" dirty="0"/>
              <a:t> confluence.</a:t>
            </a:r>
          </a:p>
          <a:p>
            <a:endParaRPr lang="en-US" dirty="0"/>
          </a:p>
        </p:txBody>
      </p:sp>
      <p:sp>
        <p:nvSpPr>
          <p:cNvPr id="4" name="Date Placeholder 3"/>
          <p:cNvSpPr>
            <a:spLocks noGrp="1"/>
          </p:cNvSpPr>
          <p:nvPr>
            <p:ph type="dt" sz="half" idx="10"/>
          </p:nvPr>
        </p:nvSpPr>
        <p:spPr/>
        <p:txBody>
          <a:bodyPr/>
          <a:lstStyle/>
          <a:p>
            <a:r>
              <a:rPr lang="en-US" dirty="0" smtClean="0"/>
              <a:t>ZEKEY MEDIA</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8</a:t>
            </a:fld>
            <a:endParaRPr lang="en-US"/>
          </a:p>
        </p:txBody>
      </p:sp>
    </p:spTree>
    <p:extLst>
      <p:ext uri="{BB962C8B-B14F-4D97-AF65-F5344CB8AC3E}">
        <p14:creationId xmlns:p14="http://schemas.microsoft.com/office/powerpoint/2010/main" val="2756538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WILDLIFE AND HABITANTS</a:t>
            </a:r>
            <a:endParaRPr lang="en-US" dirty="0"/>
          </a:p>
        </p:txBody>
      </p:sp>
      <p:sp>
        <p:nvSpPr>
          <p:cNvPr id="3" name="Text Placeholder 2"/>
          <p:cNvSpPr>
            <a:spLocks noGrp="1"/>
          </p:cNvSpPr>
          <p:nvPr>
            <p:ph type="body" idx="2"/>
          </p:nvPr>
        </p:nvSpPr>
        <p:spPr/>
        <p:txBody>
          <a:bodyPr/>
          <a:lstStyle/>
          <a:p>
            <a:endParaRPr lang="en-US" dirty="0"/>
          </a:p>
        </p:txBody>
      </p:sp>
      <p:sp>
        <p:nvSpPr>
          <p:cNvPr id="4" name="Content Placeholder 3"/>
          <p:cNvSpPr>
            <a:spLocks noGrp="1"/>
          </p:cNvSpPr>
          <p:nvPr>
            <p:ph sz="half" idx="1"/>
          </p:nvPr>
        </p:nvSpPr>
        <p:spPr/>
        <p:txBody>
          <a:bodyPr>
            <a:normAutofit fontScale="92500" lnSpcReduction="20000"/>
          </a:bodyPr>
          <a:lstStyle/>
          <a:p>
            <a:r>
              <a:rPr lang="en-US" dirty="0"/>
              <a:t>The </a:t>
            </a:r>
            <a:r>
              <a:rPr lang="en-US" dirty="0" err="1"/>
              <a:t>herpetofauna</a:t>
            </a:r>
            <a:r>
              <a:rPr lang="en-US" dirty="0"/>
              <a:t> of </a:t>
            </a:r>
            <a:r>
              <a:rPr lang="en-US" dirty="0" err="1"/>
              <a:t>Gonarezhou</a:t>
            </a:r>
            <a:r>
              <a:rPr lang="en-US" dirty="0"/>
              <a:t> is unusual in Zimbabwe, as it includes many species which typically occur on the East African coastal plain. Reptiles and amphibians, being poikilothermic and less mobile than higher animal groups, are good indicators of bio-geographic boundaries, and their occurrence in </a:t>
            </a:r>
            <a:r>
              <a:rPr lang="en-US" dirty="0" err="1"/>
              <a:t>Gonarezhou</a:t>
            </a:r>
            <a:r>
              <a:rPr lang="en-US" dirty="0"/>
              <a:t> illustrates the bio-geographic importance of the Park. The </a:t>
            </a:r>
            <a:r>
              <a:rPr lang="en-US" dirty="0" err="1"/>
              <a:t>Gonarezhou</a:t>
            </a:r>
            <a:r>
              <a:rPr lang="en-US" dirty="0"/>
              <a:t> species list includes about 6% of the Southern African endemics and 14 species of special conservation interest.</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9</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47800"/>
            <a:ext cx="4076700" cy="2819400"/>
          </a:xfrm>
          <a:prstGeom prst="rect">
            <a:avLst/>
          </a:prstGeom>
        </p:spPr>
      </p:pic>
    </p:spTree>
    <p:extLst>
      <p:ext uri="{BB962C8B-B14F-4D97-AF65-F5344CB8AC3E}">
        <p14:creationId xmlns:p14="http://schemas.microsoft.com/office/powerpoint/2010/main" val="3885034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WILDLIFE</a:t>
            </a:r>
            <a:endParaRPr lang="en-US" dirty="0"/>
          </a:p>
        </p:txBody>
      </p:sp>
      <p:sp>
        <p:nvSpPr>
          <p:cNvPr id="3" name="Content Placeholder 2"/>
          <p:cNvSpPr>
            <a:spLocks noGrp="1"/>
          </p:cNvSpPr>
          <p:nvPr>
            <p:ph idx="1"/>
          </p:nvPr>
        </p:nvSpPr>
        <p:spPr/>
        <p:txBody>
          <a:bodyPr>
            <a:normAutofit fontScale="70000" lnSpcReduction="20000"/>
          </a:bodyPr>
          <a:lstStyle/>
          <a:p>
            <a:pPr marL="137160" indent="0">
              <a:buNone/>
            </a:pPr>
            <a:r>
              <a:rPr lang="en-US" dirty="0"/>
              <a:t>A total of 89 species of mammals in 71 genera and 31 families have been recorded from the </a:t>
            </a:r>
            <a:r>
              <a:rPr lang="en-US" dirty="0" err="1"/>
              <a:t>Gonarezhou</a:t>
            </a:r>
            <a:r>
              <a:rPr lang="en-US" dirty="0"/>
              <a:t>. A further 61 species, mostly insectivores or small rodents are likely to occur. Most of the work on mammals was carried out in the 1960’s and 1970’s and there is a need to re-evaluate some of the collections. The Yellow Golden Mole and Cape Hare are only known from </a:t>
            </a:r>
            <a:r>
              <a:rPr lang="en-US" dirty="0" err="1"/>
              <a:t>Gonarezhou</a:t>
            </a:r>
            <a:r>
              <a:rPr lang="en-US" dirty="0"/>
              <a:t> in Zimbabwe, and the red squirrel only occurs in the southeast </a:t>
            </a:r>
            <a:r>
              <a:rPr lang="en-US" dirty="0" err="1"/>
              <a:t>Lowveld</a:t>
            </a:r>
            <a:r>
              <a:rPr lang="en-US" dirty="0"/>
              <a:t> of the country.</a:t>
            </a:r>
          </a:p>
          <a:p>
            <a:pPr marL="137160" indent="0">
              <a:buNone/>
            </a:pPr>
            <a:r>
              <a:rPr lang="en-US" dirty="0"/>
              <a:t>Latest estimates, (2016), for large mammals in the Park are: Elephant 10 715, impala 7 421, kudu 1 789, buffalo 4 797, zebra 1 830, </a:t>
            </a:r>
            <a:r>
              <a:rPr lang="en-US" dirty="0" err="1"/>
              <a:t>nyala</a:t>
            </a:r>
            <a:r>
              <a:rPr lang="en-US" dirty="0"/>
              <a:t> 187 (</a:t>
            </a:r>
            <a:r>
              <a:rPr lang="en-US" dirty="0" err="1"/>
              <a:t>Gonarezhou</a:t>
            </a:r>
            <a:r>
              <a:rPr lang="en-US" dirty="0"/>
              <a:t> is the only place in Zimbabwe where </a:t>
            </a:r>
            <a:r>
              <a:rPr lang="en-US" dirty="0" err="1"/>
              <a:t>nyala</a:t>
            </a:r>
            <a:r>
              <a:rPr lang="en-US" dirty="0"/>
              <a:t> are found in significant numbers), wildebeest 929, eland 241 and giraffe 446. The 2016 estimate of 10 715 elephants in </a:t>
            </a:r>
            <a:r>
              <a:rPr lang="en-US" dirty="0" err="1"/>
              <a:t>Gonarezhou</a:t>
            </a:r>
            <a:r>
              <a:rPr lang="en-US" dirty="0"/>
              <a:t> NP is only slightly below the peak estimate of 11 120 elephants during 2014, which was the highest estimate of the number of elephants in this park since sample surveys began there during 1975.</a:t>
            </a:r>
          </a:p>
          <a:p>
            <a:endParaRPr lang="en-US" dirty="0"/>
          </a:p>
        </p:txBody>
      </p:sp>
      <p:sp>
        <p:nvSpPr>
          <p:cNvPr id="4" name="Date Placeholder 3"/>
          <p:cNvSpPr>
            <a:spLocks noGrp="1"/>
          </p:cNvSpPr>
          <p:nvPr>
            <p:ph type="dt" sz="half" idx="10"/>
          </p:nvPr>
        </p:nvSpPr>
        <p:spPr/>
        <p:txBody>
          <a:bodyPr/>
          <a:lstStyle/>
          <a:p>
            <a:r>
              <a:rPr lang="en-US" dirty="0" smtClean="0"/>
              <a:t>ZEKEY MEDIA</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10</a:t>
            </a:fld>
            <a:endParaRPr lang="en-US"/>
          </a:p>
        </p:txBody>
      </p:sp>
    </p:spTree>
    <p:extLst>
      <p:ext uri="{BB962C8B-B14F-4D97-AF65-F5344CB8AC3E}">
        <p14:creationId xmlns:p14="http://schemas.microsoft.com/office/powerpoint/2010/main" val="3275912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WILDLIFE</a:t>
            </a:r>
            <a:endParaRPr lang="en-US" dirty="0"/>
          </a:p>
        </p:txBody>
      </p:sp>
      <p:sp>
        <p:nvSpPr>
          <p:cNvPr id="3" name="Text Placeholder 2"/>
          <p:cNvSpPr>
            <a:spLocks noGrp="1"/>
          </p:cNvSpPr>
          <p:nvPr>
            <p:ph type="body" idx="2"/>
          </p:nvPr>
        </p:nvSpPr>
        <p:spPr/>
        <p:txBody>
          <a:bodyPr/>
          <a:lstStyle/>
          <a:p>
            <a:r>
              <a:rPr lang="en-US" dirty="0" err="1"/>
              <a:t>Gonarezhou</a:t>
            </a:r>
            <a:r>
              <a:rPr lang="en-US" dirty="0"/>
              <a:t> has twice lost its black rhino population. Records indicate that the last of the original population had gone extinct by the early 1940s. A total of 77 black rhinos were released into the Park between 1969 and 1971, with the population building to more than 100 animals, but the species went locally extinct again due to poaching by the early 1990’s.</a:t>
            </a: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191000" y="21771"/>
            <a:ext cx="2895600" cy="2188030"/>
          </a:xfrm>
        </p:spPr>
      </p:pic>
      <p:sp>
        <p:nvSpPr>
          <p:cNvPr id="5" name="Date Placeholder 4"/>
          <p:cNvSpPr>
            <a:spLocks noGrp="1"/>
          </p:cNvSpPr>
          <p:nvPr>
            <p:ph type="dt" sz="half" idx="10"/>
          </p:nvPr>
        </p:nvSpPr>
        <p:spPr/>
        <p:txBody>
          <a:bodyPr/>
          <a:lstStyle/>
          <a:p>
            <a:r>
              <a:rPr lang="en-US" dirty="0" smtClean="0"/>
              <a:t>ZEKEY MEDIA</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11</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522" y="1981200"/>
            <a:ext cx="5373077" cy="3352800"/>
          </a:xfrm>
          <a:prstGeom prst="rect">
            <a:avLst/>
          </a:prstGeom>
        </p:spPr>
      </p:pic>
    </p:spTree>
    <p:extLst>
      <p:ext uri="{BB962C8B-B14F-4D97-AF65-F5344CB8AC3E}">
        <p14:creationId xmlns:p14="http://schemas.microsoft.com/office/powerpoint/2010/main" val="3217835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LODGES</a:t>
            </a:r>
            <a:endParaRPr lang="en-US" dirty="0"/>
          </a:p>
        </p:txBody>
      </p:sp>
      <p:sp>
        <p:nvSpPr>
          <p:cNvPr id="3" name="Text Placeholder 2"/>
          <p:cNvSpPr>
            <a:spLocks noGrp="1"/>
          </p:cNvSpPr>
          <p:nvPr>
            <p:ph type="body" idx="2"/>
          </p:nvPr>
        </p:nvSpPr>
        <p:spPr/>
        <p:txBody>
          <a:bodyPr/>
          <a:lstStyle/>
          <a:p>
            <a:r>
              <a:rPr lang="en-US" dirty="0" smtClean="0"/>
              <a:t>Stay in the beautiful lodges in and around the park. Wake up to the sounds of the wilderness.</a:t>
            </a:r>
            <a:endParaRPr lang="en-US" dirty="0"/>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581400" y="152400"/>
            <a:ext cx="5111750" cy="2788227"/>
          </a:xfrm>
        </p:spPr>
      </p:pic>
      <p:sp>
        <p:nvSpPr>
          <p:cNvPr id="5" name="Date Placeholder 4"/>
          <p:cNvSpPr>
            <a:spLocks noGrp="1"/>
          </p:cNvSpPr>
          <p:nvPr>
            <p:ph type="dt" sz="half" idx="10"/>
          </p:nvPr>
        </p:nvSpPr>
        <p:spPr/>
        <p:txBody>
          <a:bodyPr/>
          <a:lstStyle/>
          <a:p>
            <a:r>
              <a:rPr lang="en-US" dirty="0" err="1" smtClean="0"/>
              <a:t>Zekey</a:t>
            </a:r>
            <a:r>
              <a:rPr lang="en-US" dirty="0" smtClean="0"/>
              <a:t> media</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12</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2819400"/>
            <a:ext cx="4419600" cy="3399692"/>
          </a:xfrm>
          <a:prstGeom prst="rect">
            <a:avLst/>
          </a:prstGeom>
        </p:spPr>
      </p:pic>
    </p:spTree>
    <p:extLst>
      <p:ext uri="{BB962C8B-B14F-4D97-AF65-F5344CB8AC3E}">
        <p14:creationId xmlns:p14="http://schemas.microsoft.com/office/powerpoint/2010/main" val="3013930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ZEKEY MEDIA</a:t>
            </a:r>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13</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5400" y="4267200"/>
            <a:ext cx="3810000" cy="18288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4114800"/>
            <a:ext cx="3429000" cy="206633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4514" y="21771"/>
            <a:ext cx="6350000" cy="39624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1447800"/>
            <a:ext cx="2124075" cy="1714500"/>
          </a:xfrm>
          <a:prstGeom prst="rect">
            <a:avLst/>
          </a:prstGeom>
        </p:spPr>
      </p:pic>
    </p:spTree>
    <p:extLst>
      <p:ext uri="{BB962C8B-B14F-4D97-AF65-F5344CB8AC3E}">
        <p14:creationId xmlns:p14="http://schemas.microsoft.com/office/powerpoint/2010/main" val="35548842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69</TotalTime>
  <Words>1276</Words>
  <Application>Microsoft Office PowerPoint</Application>
  <PresentationFormat>On-screen Show (4:3)</PresentationFormat>
  <Paragraphs>55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Apex</vt:lpstr>
      <vt:lpstr>VISIT ZIMBABWE</vt:lpstr>
      <vt:lpstr>PARK VISION</vt:lpstr>
      <vt:lpstr>KUDU</vt:lpstr>
      <vt:lpstr>HISTORY OF THE PARK</vt:lpstr>
      <vt:lpstr>SCENIC LANDSCAPES</vt:lpstr>
      <vt:lpstr>SEASONS</vt:lpstr>
      <vt:lpstr>WILDLIFE AND HABITANTS</vt:lpstr>
      <vt:lpstr>WILDLIFE AND HABITANTS</vt:lpstr>
      <vt:lpstr>WILDLIFE AND HABITANTS</vt:lpstr>
      <vt:lpstr>WILDLIFE</vt:lpstr>
      <vt:lpstr>WILDLIFE</vt:lpstr>
      <vt:lpstr>LODGES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VISIT ZIMBABWE</dc:title>
  <dc:creator>Windows User</dc:creator>
  <cp:lastModifiedBy>Windows User</cp:lastModifiedBy>
  <cp:revision>14</cp:revision>
  <dcterms:created xsi:type="dcterms:W3CDTF">2021-09-06T04:05:23Z</dcterms:created>
  <dcterms:modified xsi:type="dcterms:W3CDTF">2021-09-06T05:15:18Z</dcterms:modified>
</cp:coreProperties>
</file>